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9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9900CC"/>
    <a:srgbClr val="006600"/>
    <a:srgbClr val="6600CC"/>
    <a:srgbClr val="FF33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357430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6.12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数字频域频带变换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73070"/>
            <a:ext cx="17315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变换关系为</a:t>
            </a:r>
          </a:p>
        </p:txBody>
      </p:sp>
      <p:pic>
        <p:nvPicPr>
          <p:cNvPr id="3" name="Picture 5" descr="image0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0838" y="1249370"/>
            <a:ext cx="5688012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3932245"/>
            <a:ext cx="817243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θ-ω</a:t>
            </a:r>
            <a:r>
              <a:rPr lang="zh-CN" altLang="en-US" sz="2400" b="1"/>
              <a:t>之间的变换关系以及对应的频率响应幅度之间的关系 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SP程佩青课件\064937-01 数字信号处理教程（第四版）(经典版) 40571-9\CTP\TU\7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85728"/>
            <a:ext cx="6215106" cy="62513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250"/>
            <a:ext cx="36631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五、数字低通→数字带阻 </a:t>
            </a:r>
          </a:p>
        </p:txBody>
      </p:sp>
      <p:pic>
        <p:nvPicPr>
          <p:cNvPr id="3" name="Picture 5" descr="image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3038" y="1196975"/>
            <a:ext cx="3816350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3038" y="3716338"/>
            <a:ext cx="1268412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2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8088" y="3716338"/>
            <a:ext cx="1511300" cy="9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86063" y="5213350"/>
            <a:ext cx="35274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63550"/>
            <a:ext cx="17235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变换关系为</a:t>
            </a:r>
          </a:p>
        </p:txBody>
      </p:sp>
      <p:pic>
        <p:nvPicPr>
          <p:cNvPr id="3" name="Picture 5" descr="image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1214422"/>
            <a:ext cx="4789487" cy="221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4165600"/>
            <a:ext cx="811953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i="1"/>
              <a:t>θ-ω</a:t>
            </a:r>
            <a:r>
              <a:rPr lang="zh-CN" altLang="en-US" sz="2400" b="1"/>
              <a:t>之间的变换关系以及对应的频率响应幅度之间的关系 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E:\DSP程佩青课件\064937-01 数字信号处理教程（第四版）(经典版) 40571-9\CTP\TU\7t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85728"/>
            <a:ext cx="6429420" cy="61004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133350"/>
            <a:ext cx="590738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6</a:t>
            </a:r>
            <a:r>
              <a:rPr lang="zh-CN" altLang="en-US" sz="2400" b="1" dirty="0"/>
              <a:t>种从数字低通数字各型滤波器的变换公式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及其变换中参数的关系式： 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161337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" y="3051076"/>
            <a:ext cx="82470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652463"/>
            <a:ext cx="8170863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277813"/>
            <a:ext cx="49023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一、数字频域频带变换的</a:t>
            </a:r>
            <a:r>
              <a:rPr lang="zh-CN" altLang="en-US" sz="2400" b="1" dirty="0">
                <a:solidFill>
                  <a:srgbClr val="0033CC"/>
                </a:solidFill>
              </a:rPr>
              <a:t>基本要求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16013" y="925513"/>
            <a:ext cx="7587333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数字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数字频带的变换，实质上就是从低通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到另一个所需类型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平面的变换关系，即这一变换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关系是将低通原型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l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平面映射成所需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 err="1" smtClean="0"/>
              <a:t>H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平面，从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的映射关系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39838" y="3990975"/>
            <a:ext cx="4940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则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40095"/>
              </p:ext>
            </p:extLst>
          </p:nvPr>
        </p:nvGraphicFramePr>
        <p:xfrm>
          <a:off x="4648200" y="2754313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3" imgW="812520" imgH="228600" progId="Equation.DSMT4">
                  <p:embed/>
                </p:oleObj>
              </mc:Choice>
              <mc:Fallback>
                <p:oleObj name="Equation" r:id="rId3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754313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502224"/>
              </p:ext>
            </p:extLst>
          </p:nvPr>
        </p:nvGraphicFramePr>
        <p:xfrm>
          <a:off x="2843808" y="3356992"/>
          <a:ext cx="1686542" cy="47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5" imgW="812520" imgH="228600" progId="Equation.DSMT4">
                  <p:embed/>
                </p:oleObj>
              </mc:Choice>
              <mc:Fallback>
                <p:oleObj name="Equation" r:id="rId5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3808" y="3356992"/>
                        <a:ext cx="1686542" cy="47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344889"/>
              </p:ext>
            </p:extLst>
          </p:nvPr>
        </p:nvGraphicFramePr>
        <p:xfrm>
          <a:off x="2339752" y="4567223"/>
          <a:ext cx="3529997" cy="68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7" imgW="1434960" imgH="279360" progId="Equation.DSMT4">
                  <p:embed/>
                </p:oleObj>
              </mc:Choice>
              <mc:Fallback>
                <p:oleObj name="Equation" r:id="rId7" imgW="14349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752" y="4567223"/>
                        <a:ext cx="3529997" cy="68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71486"/>
            <a:ext cx="353334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其中对 </a:t>
            </a:r>
            <a:r>
              <a:rPr lang="en-US" altLang="zh-CN" sz="2400" b="1" i="1" dirty="0" smtClean="0"/>
              <a:t>G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-1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要求是：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23938" y="1092211"/>
            <a:ext cx="421140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 smtClean="0"/>
              <a:t>）</a:t>
            </a:r>
            <a:r>
              <a:rPr lang="en-US" altLang="zh-CN" sz="2400" b="1" i="1" dirty="0"/>
              <a:t> 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是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zh-CN" altLang="en-US" sz="2400" b="1" dirty="0"/>
              <a:t>的有理函数。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42988" y="1955811"/>
            <a:ext cx="722024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平面的单位圆上必须映射成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平面的单位圆上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</a:t>
            </a:r>
            <a:r>
              <a:rPr lang="zh-CN" altLang="en-US" sz="2400" b="1" dirty="0" smtClean="0"/>
              <a:t>（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=e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θ</a:t>
            </a:r>
            <a:r>
              <a:rPr lang="zh-CN" altLang="en-US" sz="2400" b="1" i="1" baseline="30000" dirty="0" smtClean="0"/>
              <a:t> </a:t>
            </a:r>
            <a:r>
              <a:rPr lang="zh-CN" altLang="en-US" sz="2400" b="1" baseline="30000" dirty="0" smtClean="0"/>
              <a:t> → 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=</a:t>
            </a:r>
            <a:r>
              <a:rPr lang="en-US" altLang="zh-CN" sz="2400" b="1" dirty="0" err="1" smtClean="0"/>
              <a:t>e</a:t>
            </a:r>
            <a:r>
              <a:rPr lang="en-US" altLang="zh-CN" sz="2400" b="1" baseline="30000" dirty="0" err="1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zh-CN" altLang="en-US" sz="2400" b="1" baseline="30000" dirty="0" smtClean="0"/>
              <a:t>  </a:t>
            </a:r>
            <a:r>
              <a:rPr lang="zh-CN" altLang="en-US" sz="2400" b="1" dirty="0" smtClean="0"/>
              <a:t>），</a:t>
            </a:r>
            <a:r>
              <a:rPr lang="zh-CN" altLang="en-US" sz="2400" b="1" dirty="0"/>
              <a:t>这样才能使频率响应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相对应。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这就</a:t>
            </a:r>
            <a:r>
              <a:rPr lang="zh-CN" altLang="en-US" sz="2400" b="1" dirty="0" smtClean="0"/>
              <a:t>导致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必须</a:t>
            </a:r>
            <a:r>
              <a:rPr lang="zh-CN" altLang="en-US" sz="2400" b="1" dirty="0"/>
              <a:t>是</a:t>
            </a:r>
            <a:r>
              <a:rPr lang="zh-CN" altLang="en-US" sz="2400" b="1" dirty="0">
                <a:solidFill>
                  <a:srgbClr val="C00000"/>
                </a:solidFill>
              </a:rPr>
              <a:t>全通函数</a:t>
            </a:r>
            <a:r>
              <a:rPr lang="zh-CN" altLang="en-US" sz="2400" b="1" dirty="0"/>
              <a:t>，且</a:t>
            </a:r>
            <a:r>
              <a:rPr lang="zh-CN" altLang="en-US" sz="2400" b="1" dirty="0" smtClean="0"/>
              <a:t>需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|G(</a:t>
            </a:r>
            <a:r>
              <a:rPr lang="en-US" altLang="zh-CN" sz="2400" b="1" dirty="0" smtClean="0"/>
              <a:t>e-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)|=1    </a:t>
            </a:r>
            <a:r>
              <a:rPr lang="el-GR" altLang="zh-CN" sz="2400" b="1" i="1" dirty="0" smtClean="0"/>
              <a:t>θ</a:t>
            </a:r>
            <a:r>
              <a:rPr lang="en-US" altLang="zh-CN" sz="2400" b="1" dirty="0" smtClean="0"/>
              <a:t>= - </a:t>
            </a:r>
            <a:r>
              <a:rPr lang="en-US" altLang="zh-CN" sz="2400" b="1" dirty="0" err="1" smtClean="0"/>
              <a:t>arg</a:t>
            </a:r>
            <a:r>
              <a:rPr lang="en-US" altLang="zh-CN" sz="2400" b="1" dirty="0" smtClean="0"/>
              <a:t>[</a:t>
            </a:r>
            <a:r>
              <a:rPr lang="en-US" altLang="zh-CN" sz="2400" b="1" i="1" dirty="0" smtClean="0"/>
              <a:t>G(</a:t>
            </a:r>
            <a:r>
              <a:rPr lang="en-US" altLang="zh-CN" sz="2400" b="1" dirty="0" smtClean="0"/>
              <a:t>e</a:t>
            </a:r>
            <a:r>
              <a:rPr lang="en-US" altLang="zh-CN" sz="2400" b="1" baseline="30000" dirty="0" smtClean="0"/>
              <a:t>-j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)]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265238" y="582616"/>
            <a:ext cx="319189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</a:rPr>
              <a:t>阶全通函数</a:t>
            </a:r>
            <a:r>
              <a:rPr lang="zh-CN" altLang="en-US" sz="2400" b="1" dirty="0"/>
              <a:t>可表示为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63575" y="2670178"/>
            <a:ext cx="783900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平面的单位圆内，必须映射成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平面的单位圆内，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这是</a:t>
            </a:r>
            <a:r>
              <a:rPr lang="zh-CN" altLang="en-US" sz="2400" b="1" dirty="0">
                <a:solidFill>
                  <a:srgbClr val="0033CC"/>
                </a:solidFill>
              </a:rPr>
              <a:t>因果稳定性</a:t>
            </a:r>
            <a:r>
              <a:rPr lang="zh-CN" altLang="en-US" sz="2400" b="1" dirty="0"/>
              <a:t>的要求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900536"/>
              </p:ext>
            </p:extLst>
          </p:nvPr>
        </p:nvGraphicFramePr>
        <p:xfrm>
          <a:off x="1547663" y="1412776"/>
          <a:ext cx="3948439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3" imgW="1790640" imgH="457200" progId="Equation.DSMT4">
                  <p:embed/>
                </p:oleObj>
              </mc:Choice>
              <mc:Fallback>
                <p:oleObj name="Equation" r:id="rId3" imgW="1790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3" y="1412776"/>
                        <a:ext cx="3948439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6084168" y="1772816"/>
            <a:ext cx="1296144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 smtClean="0"/>
              <a:t>|&lt;1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71505"/>
            <a:ext cx="36471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</a:rPr>
              <a:t>二、数字低通→数字低通 </a:t>
            </a:r>
          </a:p>
        </p:txBody>
      </p:sp>
      <p:pic>
        <p:nvPicPr>
          <p:cNvPr id="3" name="Picture 5" descr="image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1462105"/>
            <a:ext cx="2376487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39838" y="3609992"/>
            <a:ext cx="17235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变换关系为</a:t>
            </a:r>
          </a:p>
        </p:txBody>
      </p:sp>
      <p:pic>
        <p:nvPicPr>
          <p:cNvPr id="5" name="Picture 7" descr="image0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4630755"/>
            <a:ext cx="3319462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95328" y="584184"/>
            <a:ext cx="1808508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33CC"/>
                </a:solidFill>
              </a:rPr>
              <a:t>θ-</a:t>
            </a:r>
            <a:r>
              <a:rPr lang="en-US" altLang="zh-CN" sz="2400" b="1" dirty="0">
                <a:solidFill>
                  <a:srgbClr val="0033CC"/>
                </a:solidFill>
              </a:rPr>
              <a:t>ω</a:t>
            </a:r>
            <a:r>
              <a:rPr lang="zh-CN" altLang="en-US" sz="2400" b="1" dirty="0">
                <a:solidFill>
                  <a:srgbClr val="0033CC"/>
                </a:solidFill>
              </a:rPr>
              <a:t>之间的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变换关系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以及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对应的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频率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响应幅度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之间的</a:t>
            </a:r>
            <a:r>
              <a:rPr lang="zh-CN" altLang="en-US" sz="2400" b="1" dirty="0">
                <a:solidFill>
                  <a:srgbClr val="0033CC"/>
                </a:solidFill>
              </a:rPr>
              <a:t>关系 </a:t>
            </a:r>
          </a:p>
        </p:txBody>
      </p:sp>
      <p:pic>
        <p:nvPicPr>
          <p:cNvPr id="12289" name="Picture 1" descr="E:\DSP程佩青课件\064937-01 数字信号处理教程（第四版）(经典版) 40571-9\CTP\TU\7t2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57166"/>
            <a:ext cx="5929354" cy="60827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250"/>
            <a:ext cx="366318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三、数字</a:t>
            </a:r>
            <a:r>
              <a:rPr lang="zh-CN" altLang="en-US" sz="2400" b="1" dirty="0">
                <a:solidFill>
                  <a:srgbClr val="C00000"/>
                </a:solidFill>
              </a:rPr>
              <a:t>低通→数字高通 </a:t>
            </a:r>
          </a:p>
        </p:txBody>
      </p:sp>
      <p:pic>
        <p:nvPicPr>
          <p:cNvPr id="3" name="Picture 5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1412875"/>
            <a:ext cx="25558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92138" y="3487738"/>
            <a:ext cx="17315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变换关系为</a:t>
            </a:r>
          </a:p>
        </p:txBody>
      </p:sp>
      <p:pic>
        <p:nvPicPr>
          <p:cNvPr id="5" name="Picture 8" descr="image0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303" y="4214818"/>
            <a:ext cx="4486275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851075"/>
            <a:ext cx="2040943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33CC"/>
                </a:solidFill>
              </a:rPr>
              <a:t>θ-ω</a:t>
            </a:r>
            <a:r>
              <a:rPr lang="zh-CN" altLang="en-US" sz="2400" b="1" dirty="0">
                <a:solidFill>
                  <a:srgbClr val="0033CC"/>
                </a:solidFill>
              </a:rPr>
              <a:t>之间的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变换关系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以及对应的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频率响应幅度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之间的关系</a:t>
            </a:r>
          </a:p>
        </p:txBody>
      </p:sp>
      <p:pic>
        <p:nvPicPr>
          <p:cNvPr id="10241" name="Picture 1" descr="E:\DSP程佩青课件\064937-01 数字信号处理教程（第四版）(经典版) 40571-9\CTP\TU\7t29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428604"/>
            <a:ext cx="5786478" cy="5936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77813"/>
            <a:ext cx="36631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四、数字低通→数字带通 </a:t>
            </a:r>
          </a:p>
        </p:txBody>
      </p:sp>
      <p:pic>
        <p:nvPicPr>
          <p:cNvPr id="3" name="Picture 5" descr="image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1363663"/>
            <a:ext cx="3525838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3644900"/>
            <a:ext cx="17780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8263" y="3644900"/>
            <a:ext cx="1739900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8538" y="5084763"/>
            <a:ext cx="32766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774</TotalTime>
  <Words>318</Words>
  <Application>Microsoft Office PowerPoint</Application>
  <PresentationFormat>全屏显示(4:3)</PresentationFormat>
  <Paragraphs>42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Concourse</vt:lpstr>
      <vt:lpstr>Equation</vt:lpstr>
      <vt:lpstr>MathType 6.0 Equation</vt:lpstr>
      <vt:lpstr>                                      6.12  数字频域频带变换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140</cp:revision>
  <dcterms:created xsi:type="dcterms:W3CDTF">2017-07-17T10:44:10Z</dcterms:created>
  <dcterms:modified xsi:type="dcterms:W3CDTF">2017-09-27T06:54:27Z</dcterms:modified>
</cp:coreProperties>
</file>